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99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99F49FB-09CE-4A19-9248-D6741ACD5C94}" type="datetimeFigureOut">
              <a:rPr lang="en-US" smtClean="0"/>
              <a:t>12/10/2014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38659B2-39A6-4BB7-9A96-9A592E72980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sndAc>
          <p:stSnd>
            <p:snd r:embed="rId1" name="applause.wav"/>
          </p:stSnd>
        </p:sndAc>
      </p:transition>
    </mc:Choice>
    <mc:Fallback xmlns="">
      <p:transition spd="slow">
        <p:fade/>
        <p:sndAc>
          <p:stSnd>
            <p:snd r:embed="rId3" name="applause.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9F49FB-09CE-4A19-9248-D6741ACD5C94}" type="datetimeFigureOut">
              <a:rPr lang="en-US" smtClean="0"/>
              <a:t>12/10/2014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659B2-39A6-4BB7-9A96-9A592E72980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sndAc>
          <p:stSnd>
            <p:snd r:embed="rId1" name="applause.wav"/>
          </p:stSnd>
        </p:sndAc>
      </p:transition>
    </mc:Choice>
    <mc:Fallback xmlns="">
      <p:transition spd="slow">
        <p:fade/>
        <p:sndAc>
          <p:stSnd>
            <p:snd r:embed="rId3" name="applause.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9F49FB-09CE-4A19-9248-D6741ACD5C94}" type="datetimeFigureOut">
              <a:rPr lang="en-US" smtClean="0"/>
              <a:t>12/10/2014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659B2-39A6-4BB7-9A96-9A592E72980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sndAc>
          <p:stSnd>
            <p:snd r:embed="rId1" name="applause.wav"/>
          </p:stSnd>
        </p:sndAc>
      </p:transition>
    </mc:Choice>
    <mc:Fallback xmlns="">
      <p:transition spd="slow">
        <p:fade/>
        <p:sndAc>
          <p:stSnd>
            <p:snd r:embed="rId3" name="applause.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9F49FB-09CE-4A19-9248-D6741ACD5C94}" type="datetimeFigureOut">
              <a:rPr lang="en-US" smtClean="0"/>
              <a:t>12/10/2014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659B2-39A6-4BB7-9A96-9A592E72980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sndAc>
          <p:stSnd>
            <p:snd r:embed="rId1" name="applause.wav"/>
          </p:stSnd>
        </p:sndAc>
      </p:transition>
    </mc:Choice>
    <mc:Fallback xmlns="">
      <p:transition spd="slow">
        <p:fade/>
        <p:sndAc>
          <p:stSnd>
            <p:snd r:embed="rId3" name="applause.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99F49FB-09CE-4A19-9248-D6741ACD5C94}" type="datetimeFigureOut">
              <a:rPr lang="en-US" smtClean="0"/>
              <a:t>12/10/2014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659B2-39A6-4BB7-9A96-9A592E72980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sndAc>
          <p:stSnd>
            <p:snd r:embed="rId1" name="applause.wav"/>
          </p:stSnd>
        </p:sndAc>
      </p:transition>
    </mc:Choice>
    <mc:Fallback xmlns="">
      <p:transition spd="slow">
        <p:fade/>
        <p:sndAc>
          <p:stSnd>
            <p:snd r:embed="rId3" name="applause.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99F49FB-09CE-4A19-9248-D6741ACD5C94}" type="datetimeFigureOut">
              <a:rPr lang="en-US" smtClean="0"/>
              <a:t>12/10/2014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8659B2-39A6-4BB7-9A96-9A592E72980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sndAc>
          <p:stSnd>
            <p:snd r:embed="rId1" name="applause.wav"/>
          </p:stSnd>
        </p:sndAc>
      </p:transition>
    </mc:Choice>
    <mc:Fallback xmlns="">
      <p:transition spd="slow">
        <p:fade/>
        <p:sndAc>
          <p:stSnd>
            <p:snd r:embed="rId3" name="applause.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99F49FB-09CE-4A19-9248-D6741ACD5C94}" type="datetimeFigureOut">
              <a:rPr lang="en-US" smtClean="0"/>
              <a:t>12/10/2014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8659B2-39A6-4BB7-9A96-9A592E72980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sndAc>
          <p:stSnd>
            <p:snd r:embed="rId1" name="applause.wav"/>
          </p:stSnd>
        </p:sndAc>
      </p:transition>
    </mc:Choice>
    <mc:Fallback xmlns="">
      <p:transition spd="slow">
        <p:fade/>
        <p:sndAc>
          <p:stSnd>
            <p:snd r:embed="rId3" name="applause.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99F49FB-09CE-4A19-9248-D6741ACD5C94}" type="datetimeFigureOut">
              <a:rPr lang="en-US" smtClean="0"/>
              <a:t>12/10/2014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8659B2-39A6-4BB7-9A96-9A592E72980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sndAc>
          <p:stSnd>
            <p:snd r:embed="rId1" name="applause.wav"/>
          </p:stSnd>
        </p:sndAc>
      </p:transition>
    </mc:Choice>
    <mc:Fallback xmlns="">
      <p:transition spd="slow">
        <p:fade/>
        <p:sndAc>
          <p:stSnd>
            <p:snd r:embed="rId3" name="applause.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9F49FB-09CE-4A19-9248-D6741ACD5C94}" type="datetimeFigureOut">
              <a:rPr lang="en-US" smtClean="0"/>
              <a:t>12/10/2014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8659B2-39A6-4BB7-9A96-9A592E72980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sndAc>
          <p:stSnd>
            <p:snd r:embed="rId1" name="applause.wav"/>
          </p:stSnd>
        </p:sndAc>
      </p:transition>
    </mc:Choice>
    <mc:Fallback xmlns="">
      <p:transition spd="slow">
        <p:fade/>
        <p:sndAc>
          <p:stSnd>
            <p:snd r:embed="rId3" name="applause.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99F49FB-09CE-4A19-9248-D6741ACD5C94}" type="datetimeFigureOut">
              <a:rPr lang="en-US" smtClean="0"/>
              <a:t>12/10/2014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8659B2-39A6-4BB7-9A96-9A592E72980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sndAc>
          <p:stSnd>
            <p:snd r:embed="rId1" name="applause.wav"/>
          </p:stSnd>
        </p:sndAc>
      </p:transition>
    </mc:Choice>
    <mc:Fallback xmlns="">
      <p:transition spd="slow">
        <p:fade/>
        <p:sndAc>
          <p:stSnd>
            <p:snd r:embed="rId3" name="applause.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99F49FB-09CE-4A19-9248-D6741ACD5C94}" type="datetimeFigureOut">
              <a:rPr lang="en-US" smtClean="0"/>
              <a:t>12/10/2014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38659B2-39A6-4BB7-9A96-9A592E729807}"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3400">
        <p14:reveal/>
        <p:sndAc>
          <p:stSnd>
            <p:snd r:embed="rId1" name="applause.wav"/>
          </p:stSnd>
        </p:sndAc>
      </p:transition>
    </mc:Choice>
    <mc:Fallback xmlns="">
      <p:transition spd="slow">
        <p:fade/>
        <p:sndAc>
          <p:stSnd>
            <p:snd r:embed="rId3" name="applause.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99F49FB-09CE-4A19-9248-D6741ACD5C94}" type="datetimeFigureOut">
              <a:rPr lang="en-US" smtClean="0"/>
              <a:t>12/10/2014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38659B2-39A6-4BB7-9A96-9A592E72980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xmlns:p14="http://schemas.microsoft.com/office/powerpoint/2010/main">
    <mc:Choice Requires="p14">
      <p:transition spd="slow" p14:dur="3400">
        <p14:reveal/>
        <p:sndAc>
          <p:stSnd>
            <p:snd r:embed="rId13" name="applause.wav"/>
          </p:stSnd>
        </p:sndAc>
      </p:transition>
    </mc:Choice>
    <mc:Fallback xmlns="">
      <p:transition spd="slow">
        <p:fade/>
        <p:sndAc>
          <p:stSnd>
            <p:snd r:embed="rId14" name="applause.wav"/>
          </p:stSnd>
        </p:sndAc>
      </p:transition>
    </mc:Fallback>
  </mc:AlternateConten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3.wav"/><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audio" Target="../media/audio5.wav"/><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90600"/>
            <a:ext cx="8991600" cy="3124200"/>
          </a:xfrm>
        </p:spPr>
        <p:txBody>
          <a:bodyPr/>
          <a:lstStyle/>
          <a:p>
            <a:r>
              <a:rPr lang="en-US" dirty="0" smtClean="0"/>
              <a:t>EXERCISE PROCESS (HSEEP)</a:t>
            </a:r>
            <a:endParaRPr lang="en-US" dirty="0"/>
          </a:p>
        </p:txBody>
      </p:sp>
      <p:sp>
        <p:nvSpPr>
          <p:cNvPr id="7" name="Subtitle 6"/>
          <p:cNvSpPr>
            <a:spLocks noGrp="1"/>
          </p:cNvSpPr>
          <p:nvPr>
            <p:ph type="subTitle" idx="1"/>
          </p:nvPr>
        </p:nvSpPr>
        <p:spPr/>
        <p:txBody>
          <a:bodyPr/>
          <a:lstStyle/>
          <a:p>
            <a:pPr algn="l"/>
            <a:endParaRPr lang="en-US" dirty="0"/>
          </a:p>
        </p:txBody>
      </p:sp>
    </p:spTree>
    <p:extLst>
      <p:ext uri="{BB962C8B-B14F-4D97-AF65-F5344CB8AC3E}">
        <p14:creationId xmlns:p14="http://schemas.microsoft.com/office/powerpoint/2010/main" val="3235279121"/>
      </p:ext>
    </p:extLst>
  </p:cSld>
  <p:clrMapOvr>
    <a:masterClrMapping/>
  </p:clrMapOvr>
  <mc:AlternateContent xmlns:mc="http://schemas.openxmlformats.org/markup-compatibility/2006" xmlns:p14="http://schemas.microsoft.com/office/powerpoint/2010/main">
    <mc:Choice Requires="p14">
      <p:transition spd="slow" p14:dur="3400">
        <p14:reveal/>
        <p:sndAc>
          <p:stSnd>
            <p:snd r:embed="rId2" name="applause.wav"/>
          </p:stSnd>
        </p:sndAc>
      </p:transition>
    </mc:Choice>
    <mc:Fallback xmlns="">
      <p:transition spd="slow">
        <p:fade/>
        <p:sndAc>
          <p:stSnd>
            <p:snd r:embed="rId3" name="applause.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90600"/>
            <a:ext cx="8991600" cy="1295400"/>
          </a:xfrm>
        </p:spPr>
        <p:txBody>
          <a:bodyPr/>
          <a:lstStyle/>
          <a:p>
            <a:r>
              <a:rPr lang="en-US" dirty="0" smtClean="0"/>
              <a:t>EXERCISE PROCESS (HSEEP)</a:t>
            </a:r>
            <a:endParaRPr lang="en-US" dirty="0"/>
          </a:p>
        </p:txBody>
      </p:sp>
      <p:sp>
        <p:nvSpPr>
          <p:cNvPr id="7" name="Subtitle 6"/>
          <p:cNvSpPr>
            <a:spLocks noGrp="1"/>
          </p:cNvSpPr>
          <p:nvPr>
            <p:ph type="subTitle" idx="1"/>
          </p:nvPr>
        </p:nvSpPr>
        <p:spPr>
          <a:xfrm>
            <a:off x="533400" y="3228536"/>
            <a:ext cx="7854696" cy="3629464"/>
          </a:xfrm>
        </p:spPr>
        <p:txBody>
          <a:bodyPr>
            <a:normAutofit fontScale="85000" lnSpcReduction="20000"/>
          </a:bodyPr>
          <a:lstStyle/>
          <a:p>
            <a:pPr marL="457200" lvl="0" indent="-457200" algn="l">
              <a:buClr>
                <a:srgbClr val="E68422"/>
              </a:buClr>
              <a:buFont typeface="Wingdings" pitchFamily="2" charset="2"/>
              <a:buChar char="ü"/>
            </a:pPr>
            <a:r>
              <a:rPr lang="en-US" dirty="0">
                <a:solidFill>
                  <a:prstClr val="white"/>
                </a:solidFill>
              </a:rPr>
              <a:t>BECOME FAMILAR WITH YOUR AGENCY</a:t>
            </a:r>
            <a:r>
              <a:rPr lang="en-US" dirty="0" smtClean="0">
                <a:solidFill>
                  <a:prstClr val="white"/>
                </a:solidFill>
              </a:rPr>
              <a:t>,  </a:t>
            </a:r>
            <a:r>
              <a:rPr lang="en-US" dirty="0">
                <a:solidFill>
                  <a:prstClr val="white"/>
                </a:solidFill>
              </a:rPr>
              <a:t>COUNTY OR DEPARTMENT- REVIEW ALL EOP, SOP &amp; PAST EXPERIENCE AND </a:t>
            </a:r>
            <a:r>
              <a:rPr lang="en-US" dirty="0" smtClean="0">
                <a:solidFill>
                  <a:prstClr val="white"/>
                </a:solidFill>
              </a:rPr>
              <a:t>EXERCISES   </a:t>
            </a:r>
            <a:r>
              <a:rPr lang="en-US" b="1" dirty="0" smtClean="0">
                <a:solidFill>
                  <a:srgbClr val="FF0000"/>
                </a:solidFill>
              </a:rPr>
              <a:t>IF DEVELOPED</a:t>
            </a:r>
          </a:p>
          <a:p>
            <a:pPr marL="457200" lvl="0" indent="-457200" algn="l">
              <a:buClr>
                <a:srgbClr val="E68422"/>
              </a:buClr>
              <a:buFont typeface="Wingdings" pitchFamily="2" charset="2"/>
              <a:buChar char="ü"/>
            </a:pPr>
            <a:endParaRPr lang="en-US" dirty="0">
              <a:solidFill>
                <a:prstClr val="white"/>
              </a:solidFill>
            </a:endParaRPr>
          </a:p>
          <a:p>
            <a:pPr marL="457200" lvl="0" indent="-457200" algn="l">
              <a:buClr>
                <a:srgbClr val="E68422"/>
              </a:buClr>
              <a:buFont typeface="Wingdings" pitchFamily="2" charset="2"/>
              <a:buChar char="ü"/>
            </a:pPr>
            <a:r>
              <a:rPr lang="en-US" dirty="0" smtClean="0">
                <a:solidFill>
                  <a:prstClr val="white"/>
                </a:solidFill>
              </a:rPr>
              <a:t>CONDUCT HAZARD ANALYISIS- IDENTIFY  THREATS AND HAZARDS TO YOUR COMMUNITY OR ORANIZATION</a:t>
            </a:r>
          </a:p>
          <a:p>
            <a:pPr marL="457200" lvl="0" indent="-457200" algn="l">
              <a:buClr>
                <a:srgbClr val="E68422"/>
              </a:buClr>
              <a:buFont typeface="Wingdings" pitchFamily="2" charset="2"/>
              <a:buChar char="ü"/>
            </a:pPr>
            <a:endParaRPr lang="en-US" dirty="0" smtClean="0">
              <a:solidFill>
                <a:prstClr val="white"/>
              </a:solidFill>
            </a:endParaRPr>
          </a:p>
          <a:p>
            <a:pPr marL="457200" lvl="0" indent="-457200" algn="l">
              <a:buClr>
                <a:srgbClr val="E68422"/>
              </a:buClr>
              <a:buFont typeface="Wingdings" pitchFamily="2" charset="2"/>
              <a:buChar char="ü"/>
            </a:pPr>
            <a:r>
              <a:rPr lang="en-US" dirty="0" smtClean="0">
                <a:solidFill>
                  <a:prstClr val="white"/>
                </a:solidFill>
              </a:rPr>
              <a:t>DETERMINE WHICH THREATS OR HAZARDS WILL HAVE THE MOST IMACT ON YOUR COMMUNITY OR ORGANIZATION- PRIORITIZE THREATS AND HAZARDS</a:t>
            </a:r>
            <a:endParaRPr lang="en-US" dirty="0">
              <a:solidFill>
                <a:prstClr val="white"/>
              </a:solidFill>
            </a:endParaRPr>
          </a:p>
          <a:p>
            <a:pPr marL="457200" lvl="0" indent="-457200" algn="l">
              <a:buClr>
                <a:srgbClr val="E68422"/>
              </a:buClr>
              <a:buFont typeface="Wingdings" pitchFamily="2" charset="2"/>
              <a:buChar char="ü"/>
            </a:pPr>
            <a:endParaRPr lang="en-US" dirty="0">
              <a:solidFill>
                <a:prstClr val="white"/>
              </a:solidFill>
            </a:endParaRPr>
          </a:p>
          <a:p>
            <a:endParaRPr lang="en-US" dirty="0"/>
          </a:p>
        </p:txBody>
      </p:sp>
    </p:spTree>
    <p:extLst>
      <p:ext uri="{BB962C8B-B14F-4D97-AF65-F5344CB8AC3E}">
        <p14:creationId xmlns:p14="http://schemas.microsoft.com/office/powerpoint/2010/main" val="2536460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Effect transition="in" filter="fade">
                                      <p:cBhvr>
                                        <p:cTn id="14" dur="1000"/>
                                        <p:tgtEl>
                                          <p:spTgt spid="7">
                                            <p:txEl>
                                              <p:pRg st="2" end="2"/>
                                            </p:txEl>
                                          </p:spTgt>
                                        </p:tgtEl>
                                      </p:cBhvr>
                                    </p:animEffect>
                                    <p:anim calcmode="lin" valueType="num">
                                      <p:cBhvr>
                                        <p:cTn id="1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Effect transition="in" filter="fade">
                                      <p:cBhvr>
                                        <p:cTn id="21" dur="1000"/>
                                        <p:tgtEl>
                                          <p:spTgt spid="7">
                                            <p:txEl>
                                              <p:pRg st="4" end="4"/>
                                            </p:txEl>
                                          </p:spTgt>
                                        </p:tgtEl>
                                      </p:cBhvr>
                                    </p:animEffect>
                                    <p:anim calcmode="lin" valueType="num">
                                      <p:cBhvr>
                                        <p:cTn id="22"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90600"/>
            <a:ext cx="8991600" cy="1295400"/>
          </a:xfrm>
        </p:spPr>
        <p:txBody>
          <a:bodyPr/>
          <a:lstStyle/>
          <a:p>
            <a:r>
              <a:rPr lang="en-US" dirty="0" smtClean="0"/>
              <a:t>EXERCISE PROCESS (HSEEP)</a:t>
            </a:r>
            <a:endParaRPr lang="en-US" dirty="0"/>
          </a:p>
        </p:txBody>
      </p:sp>
      <p:sp>
        <p:nvSpPr>
          <p:cNvPr id="7" name="Subtitle 6"/>
          <p:cNvSpPr>
            <a:spLocks noGrp="1"/>
          </p:cNvSpPr>
          <p:nvPr>
            <p:ph type="subTitle" idx="1"/>
          </p:nvPr>
        </p:nvSpPr>
        <p:spPr>
          <a:xfrm>
            <a:off x="533400" y="3228536"/>
            <a:ext cx="7854696" cy="3629464"/>
          </a:xfrm>
        </p:spPr>
        <p:txBody>
          <a:bodyPr>
            <a:normAutofit fontScale="85000" lnSpcReduction="20000"/>
          </a:bodyPr>
          <a:lstStyle/>
          <a:p>
            <a:pPr marL="457200" indent="-457200" algn="l">
              <a:buFont typeface="Wingdings" pitchFamily="2" charset="2"/>
              <a:buChar char="ü"/>
            </a:pPr>
            <a:r>
              <a:rPr lang="en-US" dirty="0" smtClean="0"/>
              <a:t>DEVELOP OR UPDATE EMERGENCY RESPONSE PLANS, EOP, POLICES AND PROCEDURES TO ADDRESS THESE THREATS AND HAZARDS</a:t>
            </a:r>
          </a:p>
          <a:p>
            <a:pPr marL="457200" indent="-457200" algn="l">
              <a:buFont typeface="Wingdings" pitchFamily="2" charset="2"/>
              <a:buChar char="ü"/>
            </a:pPr>
            <a:endParaRPr lang="en-US" dirty="0"/>
          </a:p>
          <a:p>
            <a:pPr marL="457200" indent="-457200" algn="l">
              <a:buFont typeface="Wingdings" pitchFamily="2" charset="2"/>
              <a:buChar char="ü"/>
            </a:pPr>
            <a:r>
              <a:rPr lang="en-US" dirty="0" smtClean="0"/>
              <a:t>PURCHASE, OBTAIN OR IDENTIFY RESOURCES OR EQUIPMENT NEEDED TO PREPARE AND RESPOND TO THREAT OR HAZARD</a:t>
            </a:r>
          </a:p>
          <a:p>
            <a:pPr marL="457200" indent="-457200" algn="l">
              <a:buFont typeface="Wingdings" pitchFamily="2" charset="2"/>
              <a:buChar char="ü"/>
            </a:pPr>
            <a:endParaRPr lang="en-US" dirty="0"/>
          </a:p>
          <a:p>
            <a:pPr marL="457200" indent="-457200" algn="l">
              <a:buFont typeface="Wingdings" pitchFamily="2" charset="2"/>
              <a:buChar char="ü"/>
            </a:pPr>
            <a:r>
              <a:rPr lang="en-US" dirty="0" smtClean="0"/>
              <a:t>DEVELOP TRAINNG AND EXERCIES (TEPW) BASED ON YOUR EOP, SOP OR POLICES AND PROCEDURES WHICH WILL BE TARGETED TOWARD THE MOST SIGNIFICANT THREAT OR HAZARD</a:t>
            </a:r>
            <a:endParaRPr lang="en-US" dirty="0"/>
          </a:p>
        </p:txBody>
      </p:sp>
    </p:spTree>
    <p:extLst>
      <p:ext uri="{BB962C8B-B14F-4D97-AF65-F5344CB8AC3E}">
        <p14:creationId xmlns:p14="http://schemas.microsoft.com/office/powerpoint/2010/main" val="3243545661"/>
      </p:ext>
    </p:extLst>
  </p:cSld>
  <p:clrMapOvr>
    <a:masterClrMapping/>
  </p:clrMapOvr>
  <mc:AlternateContent xmlns:mc="http://schemas.openxmlformats.org/markup-compatibility/2006" xmlns:p14="http://schemas.microsoft.com/office/powerpoint/2010/main">
    <mc:Choice Requires="p14">
      <p:transition spd="slow" p14:dur="3400">
        <p14:reveal/>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Effect transition="in" filter="fade">
                                      <p:cBhvr>
                                        <p:cTn id="14" dur="1000"/>
                                        <p:tgtEl>
                                          <p:spTgt spid="7">
                                            <p:txEl>
                                              <p:pRg st="2" end="2"/>
                                            </p:txEl>
                                          </p:spTgt>
                                        </p:tgtEl>
                                      </p:cBhvr>
                                    </p:animEffect>
                                    <p:anim calcmode="lin" valueType="num">
                                      <p:cBhvr>
                                        <p:cTn id="1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Effect transition="in" filter="fade">
                                      <p:cBhvr>
                                        <p:cTn id="21" dur="1000"/>
                                        <p:tgtEl>
                                          <p:spTgt spid="7">
                                            <p:txEl>
                                              <p:pRg st="4" end="4"/>
                                            </p:txEl>
                                          </p:spTgt>
                                        </p:tgtEl>
                                      </p:cBhvr>
                                    </p:animEffect>
                                    <p:anim calcmode="lin" valueType="num">
                                      <p:cBhvr>
                                        <p:cTn id="22"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90600"/>
            <a:ext cx="8991600" cy="1295400"/>
          </a:xfrm>
        </p:spPr>
        <p:txBody>
          <a:bodyPr/>
          <a:lstStyle/>
          <a:p>
            <a:r>
              <a:rPr lang="en-US" dirty="0" smtClean="0"/>
              <a:t>EXERCISE PROCESS (HSEEP)</a:t>
            </a:r>
            <a:endParaRPr lang="en-US" dirty="0"/>
          </a:p>
        </p:txBody>
      </p:sp>
      <p:sp>
        <p:nvSpPr>
          <p:cNvPr id="7" name="Subtitle 6"/>
          <p:cNvSpPr>
            <a:spLocks noGrp="1"/>
          </p:cNvSpPr>
          <p:nvPr>
            <p:ph type="subTitle" idx="1"/>
          </p:nvPr>
        </p:nvSpPr>
        <p:spPr>
          <a:xfrm>
            <a:off x="533400" y="3228536"/>
            <a:ext cx="7854696" cy="3705664"/>
          </a:xfrm>
        </p:spPr>
        <p:txBody>
          <a:bodyPr>
            <a:normAutofit fontScale="92500" lnSpcReduction="10000"/>
          </a:bodyPr>
          <a:lstStyle/>
          <a:p>
            <a:pPr marL="457200" indent="-457200" algn="l">
              <a:buFont typeface="Wingdings" pitchFamily="2" charset="2"/>
              <a:buChar char="ü"/>
            </a:pPr>
            <a:r>
              <a:rPr lang="en-US" dirty="0" smtClean="0"/>
              <a:t>ONCE TRAINING OF YOUR EOP, POLICY OR SOP COMPLETE, BEGIN PROCESS TO TEST THOSE PLANS</a:t>
            </a:r>
          </a:p>
          <a:p>
            <a:pPr marL="457200" indent="-457200" algn="l">
              <a:buFont typeface="Wingdings" pitchFamily="2" charset="2"/>
              <a:buChar char="ü"/>
            </a:pPr>
            <a:endParaRPr lang="en-US" dirty="0"/>
          </a:p>
          <a:p>
            <a:pPr marL="457200" indent="-457200" algn="l">
              <a:buFont typeface="Wingdings" pitchFamily="2" charset="2"/>
              <a:buChar char="ü"/>
            </a:pPr>
            <a:r>
              <a:rPr lang="en-US" dirty="0" smtClean="0"/>
              <a:t>CHOOSE EXERCISE DIRECTOR AND YOUR PLANNING TEAM TO DESIGN EXERCISE </a:t>
            </a:r>
          </a:p>
          <a:p>
            <a:pPr marL="457200" indent="-457200" algn="l">
              <a:buFont typeface="Wingdings" pitchFamily="2" charset="2"/>
              <a:buChar char="ü"/>
            </a:pPr>
            <a:endParaRPr lang="en-US" dirty="0"/>
          </a:p>
          <a:p>
            <a:pPr marL="457200" indent="-457200" algn="l">
              <a:buFont typeface="Wingdings" pitchFamily="2" charset="2"/>
              <a:buChar char="ü"/>
            </a:pPr>
            <a:r>
              <a:rPr lang="en-US" dirty="0" smtClean="0"/>
              <a:t>CONDUCT CONCEPT AND OBJECTIVES MEETING (C/O) OR INITIAL PLANNING MEETING (MAY BE COMBINED)</a:t>
            </a:r>
            <a:endParaRPr lang="en-US" dirty="0"/>
          </a:p>
        </p:txBody>
      </p:sp>
    </p:spTree>
    <p:extLst>
      <p:ext uri="{BB962C8B-B14F-4D97-AF65-F5344CB8AC3E}">
        <p14:creationId xmlns:p14="http://schemas.microsoft.com/office/powerpoint/2010/main" val="278288828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Effect transition="in" filter="fade">
                                      <p:cBhvr>
                                        <p:cTn id="14" dur="1000"/>
                                        <p:tgtEl>
                                          <p:spTgt spid="7">
                                            <p:txEl>
                                              <p:pRg st="2" end="2"/>
                                            </p:txEl>
                                          </p:spTgt>
                                        </p:tgtEl>
                                      </p:cBhvr>
                                    </p:animEffect>
                                    <p:anim calcmode="lin" valueType="num">
                                      <p:cBhvr>
                                        <p:cTn id="1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Effect transition="in" filter="fade">
                                      <p:cBhvr>
                                        <p:cTn id="21" dur="1000"/>
                                        <p:tgtEl>
                                          <p:spTgt spid="7">
                                            <p:txEl>
                                              <p:pRg st="4" end="4"/>
                                            </p:txEl>
                                          </p:spTgt>
                                        </p:tgtEl>
                                      </p:cBhvr>
                                    </p:animEffect>
                                    <p:anim calcmode="lin" valueType="num">
                                      <p:cBhvr>
                                        <p:cTn id="22"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90600"/>
            <a:ext cx="8991600" cy="1295400"/>
          </a:xfrm>
        </p:spPr>
        <p:txBody>
          <a:bodyPr/>
          <a:lstStyle/>
          <a:p>
            <a:r>
              <a:rPr lang="en-US" dirty="0" smtClean="0"/>
              <a:t>EXERCISE PROCESS (HSEEP)</a:t>
            </a:r>
            <a:endParaRPr lang="en-US" dirty="0"/>
          </a:p>
        </p:txBody>
      </p:sp>
      <p:sp>
        <p:nvSpPr>
          <p:cNvPr id="7" name="Subtitle 6"/>
          <p:cNvSpPr>
            <a:spLocks noGrp="1"/>
          </p:cNvSpPr>
          <p:nvPr>
            <p:ph type="subTitle" idx="1"/>
          </p:nvPr>
        </p:nvSpPr>
        <p:spPr>
          <a:xfrm>
            <a:off x="533400" y="3228536"/>
            <a:ext cx="7854696" cy="3629464"/>
          </a:xfrm>
        </p:spPr>
        <p:txBody>
          <a:bodyPr>
            <a:normAutofit fontScale="55000" lnSpcReduction="20000"/>
          </a:bodyPr>
          <a:lstStyle/>
          <a:p>
            <a:pPr marL="457200" indent="-457200" algn="l">
              <a:buFont typeface="Wingdings" pitchFamily="2" charset="2"/>
              <a:buChar char="ü"/>
            </a:pPr>
            <a:r>
              <a:rPr lang="en-US" sz="3200" dirty="0"/>
              <a:t>EXERCISE TEAM WILL LOOK AT CAPABILITES FROM </a:t>
            </a:r>
            <a:r>
              <a:rPr lang="en-US" sz="3200" dirty="0" smtClean="0"/>
              <a:t>CORE CAPABILITY </a:t>
            </a:r>
            <a:r>
              <a:rPr lang="en-US" sz="3200" dirty="0"/>
              <a:t>LIST AND CHOOSE WHICH </a:t>
            </a:r>
            <a:r>
              <a:rPr lang="en-US" sz="3200" dirty="0" smtClean="0"/>
              <a:t>CAPABILITIES  </a:t>
            </a:r>
            <a:r>
              <a:rPr lang="en-US" sz="3200" dirty="0"/>
              <a:t>YOU WANT TO ADDRESS AND </a:t>
            </a:r>
            <a:r>
              <a:rPr lang="en-US" sz="3200" dirty="0" smtClean="0"/>
              <a:t>TEST</a:t>
            </a:r>
          </a:p>
          <a:p>
            <a:pPr marL="457200" indent="-457200" algn="l">
              <a:buFont typeface="Wingdings" pitchFamily="2" charset="2"/>
              <a:buChar char="ü"/>
            </a:pPr>
            <a:endParaRPr lang="en-US" sz="3200" dirty="0"/>
          </a:p>
          <a:p>
            <a:pPr marL="457200" indent="-457200" algn="l">
              <a:buFont typeface="Wingdings" pitchFamily="2" charset="2"/>
              <a:buChar char="ü"/>
            </a:pPr>
            <a:endParaRPr lang="en-US" sz="3200" dirty="0"/>
          </a:p>
          <a:p>
            <a:pPr marL="457200" indent="-457200" algn="l">
              <a:buFont typeface="Wingdings" pitchFamily="2" charset="2"/>
              <a:buChar char="ü"/>
            </a:pPr>
            <a:r>
              <a:rPr lang="en-US" sz="3200" dirty="0"/>
              <a:t>DETERMINE OBJECTIVES OF EXERCISE</a:t>
            </a:r>
          </a:p>
          <a:p>
            <a:pPr marL="457200" indent="-457200" algn="l">
              <a:buFont typeface="Wingdings" pitchFamily="2" charset="2"/>
              <a:buChar char="ü"/>
            </a:pPr>
            <a:endParaRPr lang="en-US" sz="3200" dirty="0"/>
          </a:p>
          <a:p>
            <a:pPr marL="457200" indent="-457200" algn="l">
              <a:buFont typeface="Wingdings" pitchFamily="2" charset="2"/>
              <a:buChar char="ü"/>
            </a:pPr>
            <a:endParaRPr lang="en-US" sz="3200" dirty="0" smtClean="0"/>
          </a:p>
          <a:p>
            <a:pPr marL="457200" indent="-457200" algn="l">
              <a:buFont typeface="Wingdings" pitchFamily="2" charset="2"/>
              <a:buChar char="ü"/>
            </a:pPr>
            <a:endParaRPr lang="en-US" sz="3200" dirty="0"/>
          </a:p>
          <a:p>
            <a:pPr marL="457200" indent="-457200" algn="l">
              <a:buFont typeface="Wingdings" pitchFamily="2" charset="2"/>
              <a:buChar char="ü"/>
            </a:pPr>
            <a:r>
              <a:rPr lang="en-US" sz="3200" dirty="0" smtClean="0"/>
              <a:t>OF THE CAPABILITIES CHOSEN (EEG), CHOOSE OR DEVELOP THE ACTIVITIES OR TASKS YOUR TEAM WANTS TO TEST (DISCUSSION OR ACTIONS YOU WANT TO SEE OCCUR IN EXERCISE) BASED OFF OF YOUR EOP, SOP, POLICY OR PROCEDURE</a:t>
            </a:r>
          </a:p>
          <a:p>
            <a:pPr marL="457200" indent="-457200" algn="l">
              <a:buFont typeface="Wingdings" pitchFamily="2" charset="2"/>
              <a:buChar char="ü"/>
            </a:pPr>
            <a:endParaRPr lang="en-US" dirty="0"/>
          </a:p>
          <a:p>
            <a:pPr marL="457200" indent="-457200" algn="l">
              <a:buFont typeface="Wingdings" pitchFamily="2" charset="2"/>
              <a:buChar char="ü"/>
            </a:pPr>
            <a:endParaRPr lang="en-US" dirty="0"/>
          </a:p>
        </p:txBody>
      </p:sp>
    </p:spTree>
    <p:extLst>
      <p:ext uri="{BB962C8B-B14F-4D97-AF65-F5344CB8AC3E}">
        <p14:creationId xmlns:p14="http://schemas.microsoft.com/office/powerpoint/2010/main" val="3250641978"/>
      </p:ext>
    </p:extLst>
  </p:cSld>
  <p:clrMapOvr>
    <a:masterClrMapping/>
  </p:clrMapOvr>
  <mc:AlternateContent xmlns:mc="http://schemas.openxmlformats.org/markup-compatibility/2006" xmlns:p14="http://schemas.microsoft.com/office/powerpoint/2010/main">
    <mc:Choice Requires="p14">
      <p:transition spd="slow" p14:dur="3400">
        <p14:reveal/>
        <p:sndAc>
          <p:stSnd>
            <p:snd r:embed="rId2" name="cashreg.wav"/>
          </p:stSnd>
        </p:sndAc>
      </p:transition>
    </mc:Choice>
    <mc:Fallback xmlns="">
      <p:transition spd="slow">
        <p:fade/>
        <p:sndAc>
          <p:stSnd>
            <p:snd r:embed="rId3" name="cashreg.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3" end="3"/>
                                            </p:txEl>
                                          </p:spTgt>
                                        </p:tgtEl>
                                        <p:attrNameLst>
                                          <p:attrName>style.visibility</p:attrName>
                                        </p:attrNameLst>
                                      </p:cBhvr>
                                      <p:to>
                                        <p:strVal val="visible"/>
                                      </p:to>
                                    </p:set>
                                    <p:animEffect transition="in" filter="fade">
                                      <p:cBhvr>
                                        <p:cTn id="14" dur="1000"/>
                                        <p:tgtEl>
                                          <p:spTgt spid="7">
                                            <p:txEl>
                                              <p:pRg st="3" end="3"/>
                                            </p:txEl>
                                          </p:spTgt>
                                        </p:tgtEl>
                                      </p:cBhvr>
                                    </p:animEffect>
                                    <p:anim calcmode="lin" valueType="num">
                                      <p:cBhvr>
                                        <p:cTn id="15"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7" end="7"/>
                                            </p:txEl>
                                          </p:spTgt>
                                        </p:tgtEl>
                                        <p:attrNameLst>
                                          <p:attrName>style.visibility</p:attrName>
                                        </p:attrNameLst>
                                      </p:cBhvr>
                                      <p:to>
                                        <p:strVal val="visible"/>
                                      </p:to>
                                    </p:set>
                                    <p:animEffect transition="in" filter="fade">
                                      <p:cBhvr>
                                        <p:cTn id="21" dur="1000"/>
                                        <p:tgtEl>
                                          <p:spTgt spid="7">
                                            <p:txEl>
                                              <p:pRg st="7" end="7"/>
                                            </p:txEl>
                                          </p:spTgt>
                                        </p:tgtEl>
                                      </p:cBhvr>
                                    </p:animEffect>
                                    <p:anim calcmode="lin" valueType="num">
                                      <p:cBhvr>
                                        <p:cTn id="22"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90600"/>
            <a:ext cx="8991600" cy="1295400"/>
          </a:xfrm>
        </p:spPr>
        <p:txBody>
          <a:bodyPr/>
          <a:lstStyle/>
          <a:p>
            <a:r>
              <a:rPr lang="en-US" dirty="0" smtClean="0"/>
              <a:t>EXERCISE PROCESS (HSEEP)</a:t>
            </a:r>
            <a:endParaRPr lang="en-US" dirty="0"/>
          </a:p>
        </p:txBody>
      </p:sp>
      <p:sp>
        <p:nvSpPr>
          <p:cNvPr id="7" name="Subtitle 6"/>
          <p:cNvSpPr>
            <a:spLocks noGrp="1"/>
          </p:cNvSpPr>
          <p:nvPr>
            <p:ph type="subTitle" idx="1"/>
          </p:nvPr>
        </p:nvSpPr>
        <p:spPr>
          <a:xfrm>
            <a:off x="533400" y="3228536"/>
            <a:ext cx="7854696" cy="3629464"/>
          </a:xfrm>
        </p:spPr>
        <p:txBody>
          <a:bodyPr>
            <a:normAutofit fontScale="92500" lnSpcReduction="20000"/>
          </a:bodyPr>
          <a:lstStyle/>
          <a:p>
            <a:pPr marL="457200" indent="-457200" algn="l">
              <a:buFont typeface="Wingdings" pitchFamily="2" charset="2"/>
              <a:buChar char="ü"/>
            </a:pPr>
            <a:r>
              <a:rPr lang="en-US" dirty="0" smtClean="0"/>
              <a:t>DETERMINE MEETING/EXERCISE SCHEDULE (IPM, MPM, MSEL, FPM)</a:t>
            </a:r>
          </a:p>
          <a:p>
            <a:pPr marL="457200" indent="-457200" algn="l">
              <a:buFont typeface="Wingdings" pitchFamily="2" charset="2"/>
              <a:buChar char="ü"/>
            </a:pPr>
            <a:endParaRPr lang="en-US" dirty="0"/>
          </a:p>
          <a:p>
            <a:pPr marL="457200" indent="-457200" algn="l">
              <a:buFont typeface="Wingdings" pitchFamily="2" charset="2"/>
              <a:buChar char="ü"/>
            </a:pPr>
            <a:r>
              <a:rPr lang="en-US" dirty="0" smtClean="0"/>
              <a:t>DESIGN EXERCISE SCENARIO- SHOULD FIT OBJECTIVES &amp; BASED ON REAL THREAT</a:t>
            </a:r>
          </a:p>
          <a:p>
            <a:pPr marL="457200" indent="-457200" algn="l">
              <a:buFont typeface="Wingdings" pitchFamily="2" charset="2"/>
              <a:buChar char="ü"/>
            </a:pPr>
            <a:endParaRPr lang="en-US" dirty="0"/>
          </a:p>
          <a:p>
            <a:pPr marL="457200" indent="-457200" algn="l">
              <a:buFont typeface="Wingdings" pitchFamily="2" charset="2"/>
              <a:buChar char="ü"/>
            </a:pPr>
            <a:r>
              <a:rPr lang="en-US" dirty="0" smtClean="0"/>
              <a:t>ASSIGN WORK (PLANNING SECTION =SITUATION MANUAL, EXERCISE PLAN,  CONTROLLER &amp; EVALUATOR HANDBOOK, MSEL), (LOGISTICS= ALL RESOURCES NEEDED)</a:t>
            </a:r>
            <a:endParaRPr lang="en-US" dirty="0"/>
          </a:p>
          <a:p>
            <a:pPr marL="457200" indent="-457200" algn="l">
              <a:buFont typeface="Wingdings" pitchFamily="2" charset="2"/>
              <a:buChar char="ü"/>
            </a:pPr>
            <a:endParaRPr lang="en-US" dirty="0"/>
          </a:p>
        </p:txBody>
      </p:sp>
    </p:spTree>
    <p:extLst>
      <p:ext uri="{BB962C8B-B14F-4D97-AF65-F5344CB8AC3E}">
        <p14:creationId xmlns:p14="http://schemas.microsoft.com/office/powerpoint/2010/main" val="2415839683"/>
      </p:ext>
    </p:extLst>
  </p:cSld>
  <p:clrMapOvr>
    <a:masterClrMapping/>
  </p:clrMapOvr>
  <mc:AlternateContent xmlns:mc="http://schemas.openxmlformats.org/markup-compatibility/2006" xmlns:p14="http://schemas.microsoft.com/office/powerpoint/2010/main">
    <mc:Choice Requires="p14">
      <p:transition spd="slow" p14:dur="3400">
        <p14:reveal/>
        <p:sndAc>
          <p:stSnd>
            <p:snd r:embed="rId2" name="laser.wav"/>
          </p:stSnd>
        </p:sndAc>
      </p:transition>
    </mc:Choice>
    <mc:Fallback xmlns="">
      <p:transition spd="slow">
        <p:fade/>
        <p:sndAc>
          <p:stSnd>
            <p:snd r:embed="rId3" name="laser.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Effect transition="in" filter="fade">
                                      <p:cBhvr>
                                        <p:cTn id="14" dur="1000"/>
                                        <p:tgtEl>
                                          <p:spTgt spid="7">
                                            <p:txEl>
                                              <p:pRg st="2" end="2"/>
                                            </p:txEl>
                                          </p:spTgt>
                                        </p:tgtEl>
                                      </p:cBhvr>
                                    </p:animEffect>
                                    <p:anim calcmode="lin" valueType="num">
                                      <p:cBhvr>
                                        <p:cTn id="1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Effect transition="in" filter="fade">
                                      <p:cBhvr>
                                        <p:cTn id="21" dur="1000"/>
                                        <p:tgtEl>
                                          <p:spTgt spid="7">
                                            <p:txEl>
                                              <p:pRg st="4" end="4"/>
                                            </p:txEl>
                                          </p:spTgt>
                                        </p:tgtEl>
                                      </p:cBhvr>
                                    </p:animEffect>
                                    <p:anim calcmode="lin" valueType="num">
                                      <p:cBhvr>
                                        <p:cTn id="22"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90600"/>
            <a:ext cx="8991600" cy="1295400"/>
          </a:xfrm>
        </p:spPr>
        <p:txBody>
          <a:bodyPr/>
          <a:lstStyle/>
          <a:p>
            <a:r>
              <a:rPr lang="en-US" dirty="0" smtClean="0"/>
              <a:t>EXERCISE PROCESS (HSEEP)</a:t>
            </a:r>
            <a:endParaRPr lang="en-US" dirty="0"/>
          </a:p>
        </p:txBody>
      </p:sp>
      <p:sp>
        <p:nvSpPr>
          <p:cNvPr id="7" name="Subtitle 6"/>
          <p:cNvSpPr>
            <a:spLocks noGrp="1"/>
          </p:cNvSpPr>
          <p:nvPr>
            <p:ph type="subTitle" idx="1"/>
          </p:nvPr>
        </p:nvSpPr>
        <p:spPr>
          <a:xfrm>
            <a:off x="533400" y="3228536"/>
            <a:ext cx="7854696" cy="3629464"/>
          </a:xfrm>
        </p:spPr>
        <p:txBody>
          <a:bodyPr>
            <a:normAutofit/>
          </a:bodyPr>
          <a:lstStyle/>
          <a:p>
            <a:pPr marL="457200" indent="-457200" algn="l">
              <a:buFont typeface="Wingdings" pitchFamily="2" charset="2"/>
              <a:buChar char="ü"/>
            </a:pPr>
            <a:r>
              <a:rPr lang="en-US" dirty="0" smtClean="0"/>
              <a:t>CONTINUE MEETINGS (MPM, MSEL, FPM)</a:t>
            </a:r>
          </a:p>
          <a:p>
            <a:pPr marL="457200" indent="-457200" algn="l">
              <a:buFont typeface="Wingdings" pitchFamily="2" charset="2"/>
              <a:buChar char="ü"/>
            </a:pPr>
            <a:endParaRPr lang="en-US" dirty="0"/>
          </a:p>
          <a:p>
            <a:pPr marL="457200" indent="-457200" algn="l">
              <a:buFont typeface="Wingdings" pitchFamily="2" charset="2"/>
              <a:buChar char="ü"/>
            </a:pPr>
            <a:r>
              <a:rPr lang="en-US" dirty="0" smtClean="0"/>
              <a:t>EXERCISE DIRECTOR OVERSEES ALL PROGRESS</a:t>
            </a:r>
          </a:p>
          <a:p>
            <a:pPr marL="457200" indent="-457200" algn="l">
              <a:buFont typeface="Wingdings" pitchFamily="2" charset="2"/>
              <a:buChar char="ü"/>
            </a:pPr>
            <a:endParaRPr lang="en-US" dirty="0"/>
          </a:p>
          <a:p>
            <a:pPr marL="457200" indent="-457200" algn="l">
              <a:buFont typeface="Wingdings" pitchFamily="2" charset="2"/>
              <a:buChar char="ü"/>
            </a:pPr>
            <a:r>
              <a:rPr lang="en-US" dirty="0" smtClean="0"/>
              <a:t>PRIOR TO THE EXERCISE, CONDUCT BRIEFS (CONTROLLER, EVALUATOR, ACTOR, OBSERVER, HOSPITAL AND MEDIA)</a:t>
            </a:r>
          </a:p>
          <a:p>
            <a:pPr marL="457200" indent="-457200" algn="l">
              <a:buFont typeface="Wingdings" pitchFamily="2" charset="2"/>
              <a:buChar char="ü"/>
            </a:pPr>
            <a:endParaRPr lang="en-US" dirty="0"/>
          </a:p>
        </p:txBody>
      </p:sp>
    </p:spTree>
    <p:extLst>
      <p:ext uri="{BB962C8B-B14F-4D97-AF65-F5344CB8AC3E}">
        <p14:creationId xmlns:p14="http://schemas.microsoft.com/office/powerpoint/2010/main" val="48640972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Effect transition="in" filter="fade">
                                      <p:cBhvr>
                                        <p:cTn id="14" dur="1000"/>
                                        <p:tgtEl>
                                          <p:spTgt spid="7">
                                            <p:txEl>
                                              <p:pRg st="2" end="2"/>
                                            </p:txEl>
                                          </p:spTgt>
                                        </p:tgtEl>
                                      </p:cBhvr>
                                    </p:animEffect>
                                    <p:anim calcmode="lin" valueType="num">
                                      <p:cBhvr>
                                        <p:cTn id="1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Effect transition="in" filter="fade">
                                      <p:cBhvr>
                                        <p:cTn id="21" dur="1000"/>
                                        <p:tgtEl>
                                          <p:spTgt spid="7">
                                            <p:txEl>
                                              <p:pRg st="4" end="4"/>
                                            </p:txEl>
                                          </p:spTgt>
                                        </p:tgtEl>
                                      </p:cBhvr>
                                    </p:animEffect>
                                    <p:anim calcmode="lin" valueType="num">
                                      <p:cBhvr>
                                        <p:cTn id="22"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90600"/>
            <a:ext cx="8991600" cy="1295400"/>
          </a:xfrm>
        </p:spPr>
        <p:txBody>
          <a:bodyPr/>
          <a:lstStyle/>
          <a:p>
            <a:r>
              <a:rPr lang="en-US" dirty="0" smtClean="0"/>
              <a:t>EXERCISE PROCESS (HSEEP)</a:t>
            </a:r>
            <a:endParaRPr lang="en-US" dirty="0"/>
          </a:p>
        </p:txBody>
      </p:sp>
      <p:sp>
        <p:nvSpPr>
          <p:cNvPr id="7" name="Subtitle 6"/>
          <p:cNvSpPr>
            <a:spLocks noGrp="1"/>
          </p:cNvSpPr>
          <p:nvPr>
            <p:ph type="subTitle" idx="1"/>
          </p:nvPr>
        </p:nvSpPr>
        <p:spPr>
          <a:xfrm>
            <a:off x="533400" y="3228536"/>
            <a:ext cx="7854696" cy="3629464"/>
          </a:xfrm>
        </p:spPr>
        <p:txBody>
          <a:bodyPr>
            <a:normAutofit/>
          </a:bodyPr>
          <a:lstStyle/>
          <a:p>
            <a:pPr marL="457200" indent="-457200" algn="l">
              <a:buFont typeface="Wingdings" pitchFamily="2" charset="2"/>
              <a:buChar char="ü"/>
            </a:pPr>
            <a:r>
              <a:rPr lang="en-US" dirty="0" smtClean="0"/>
              <a:t>CONDUCT AND EVALUATE EXERCISE</a:t>
            </a:r>
          </a:p>
          <a:p>
            <a:pPr marL="457200" indent="-457200" algn="l">
              <a:buFont typeface="Wingdings" pitchFamily="2" charset="2"/>
              <a:buChar char="ü"/>
            </a:pPr>
            <a:endParaRPr lang="en-US" dirty="0"/>
          </a:p>
          <a:p>
            <a:pPr marL="457200" indent="-457200" algn="l">
              <a:buFont typeface="Wingdings" pitchFamily="2" charset="2"/>
              <a:buChar char="ü"/>
            </a:pPr>
            <a:r>
              <a:rPr lang="en-US" dirty="0" smtClean="0"/>
              <a:t>HOT WASH/ANALYZE  EXERCISE</a:t>
            </a:r>
          </a:p>
          <a:p>
            <a:pPr marL="457200" indent="-457200" algn="l">
              <a:buFont typeface="Wingdings" pitchFamily="2" charset="2"/>
              <a:buChar char="ü"/>
            </a:pPr>
            <a:endParaRPr lang="en-US" dirty="0"/>
          </a:p>
          <a:p>
            <a:pPr marL="457200" indent="-457200" algn="l">
              <a:buFont typeface="Wingdings" pitchFamily="2" charset="2"/>
              <a:buChar char="ü"/>
            </a:pPr>
            <a:r>
              <a:rPr lang="en-US" dirty="0" smtClean="0"/>
              <a:t>DEVELOP AAR/IP (AAR MEETING)</a:t>
            </a:r>
          </a:p>
          <a:p>
            <a:pPr marL="457200" indent="-457200" algn="l">
              <a:buFont typeface="Wingdings" pitchFamily="2" charset="2"/>
              <a:buChar char="ü"/>
            </a:pPr>
            <a:endParaRPr lang="en-US" dirty="0" smtClean="0"/>
          </a:p>
          <a:p>
            <a:pPr marL="457200" indent="-457200" algn="l">
              <a:buFont typeface="Wingdings" pitchFamily="2" charset="2"/>
              <a:buChar char="ü"/>
            </a:pPr>
            <a:endParaRPr lang="en-US" dirty="0"/>
          </a:p>
        </p:txBody>
      </p:sp>
    </p:spTree>
    <p:extLst>
      <p:ext uri="{BB962C8B-B14F-4D97-AF65-F5344CB8AC3E}">
        <p14:creationId xmlns:p14="http://schemas.microsoft.com/office/powerpoint/2010/main" val="318262315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Effect transition="in" filter="fade">
                                      <p:cBhvr>
                                        <p:cTn id="14" dur="1000"/>
                                        <p:tgtEl>
                                          <p:spTgt spid="7">
                                            <p:txEl>
                                              <p:pRg st="2" end="2"/>
                                            </p:txEl>
                                          </p:spTgt>
                                        </p:tgtEl>
                                      </p:cBhvr>
                                    </p:animEffect>
                                    <p:anim calcmode="lin" valueType="num">
                                      <p:cBhvr>
                                        <p:cTn id="1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Effect transition="in" filter="fade">
                                      <p:cBhvr>
                                        <p:cTn id="21" dur="1000"/>
                                        <p:tgtEl>
                                          <p:spTgt spid="7">
                                            <p:txEl>
                                              <p:pRg st="4" end="4"/>
                                            </p:txEl>
                                          </p:spTgt>
                                        </p:tgtEl>
                                      </p:cBhvr>
                                    </p:animEffect>
                                    <p:anim calcmode="lin" valueType="num">
                                      <p:cBhvr>
                                        <p:cTn id="22"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90600"/>
            <a:ext cx="8991600" cy="1295400"/>
          </a:xfrm>
        </p:spPr>
        <p:txBody>
          <a:bodyPr/>
          <a:lstStyle/>
          <a:p>
            <a:r>
              <a:rPr lang="en-US" dirty="0" smtClean="0"/>
              <a:t>EXERCISE PROCESS (HSEEP)</a:t>
            </a:r>
            <a:endParaRPr lang="en-US" dirty="0"/>
          </a:p>
        </p:txBody>
      </p:sp>
      <p:sp>
        <p:nvSpPr>
          <p:cNvPr id="7" name="Subtitle 6"/>
          <p:cNvSpPr>
            <a:spLocks noGrp="1"/>
          </p:cNvSpPr>
          <p:nvPr>
            <p:ph type="subTitle" idx="1"/>
          </p:nvPr>
        </p:nvSpPr>
        <p:spPr>
          <a:xfrm>
            <a:off x="533400" y="3228536"/>
            <a:ext cx="7854696" cy="3629464"/>
          </a:xfrm>
        </p:spPr>
        <p:txBody>
          <a:bodyPr>
            <a:normAutofit lnSpcReduction="10000"/>
          </a:bodyPr>
          <a:lstStyle/>
          <a:p>
            <a:pPr marL="457200" indent="-457200" algn="l">
              <a:buFont typeface="Wingdings" pitchFamily="2" charset="2"/>
              <a:buChar char="ü"/>
            </a:pPr>
            <a:r>
              <a:rPr lang="en-US" dirty="0" smtClean="0"/>
              <a:t>FOLLOW UP THE IP- MAKE SURE IMPROVEMENTS ARE IMPLEMENTED</a:t>
            </a:r>
          </a:p>
          <a:p>
            <a:pPr marL="457200" indent="-457200" algn="l">
              <a:buFont typeface="Wingdings" pitchFamily="2" charset="2"/>
              <a:buChar char="ü"/>
            </a:pPr>
            <a:endParaRPr lang="en-US" dirty="0"/>
          </a:p>
          <a:p>
            <a:pPr marL="457200" indent="-457200" algn="l">
              <a:buFont typeface="Wingdings" pitchFamily="2" charset="2"/>
              <a:buChar char="ü"/>
            </a:pPr>
            <a:r>
              <a:rPr lang="en-US" dirty="0" smtClean="0"/>
              <a:t>THEN TEST THE SAME THREAT/HAZARD AT THE NEXT LEVEL (TABLETOP TO FUNCTIONAL TO FULL SCALE)</a:t>
            </a:r>
          </a:p>
          <a:p>
            <a:pPr marL="457200" indent="-457200" algn="l">
              <a:buFont typeface="Wingdings" pitchFamily="2" charset="2"/>
              <a:buChar char="ü"/>
            </a:pPr>
            <a:endParaRPr lang="en-US" dirty="0"/>
          </a:p>
          <a:p>
            <a:pPr marL="457200" indent="-457200" algn="l">
              <a:buFont typeface="Wingdings" pitchFamily="2" charset="2"/>
              <a:buChar char="ü"/>
            </a:pPr>
            <a:r>
              <a:rPr lang="en-US" dirty="0" smtClean="0"/>
              <a:t>CHOOSE EXERCISE DIRECTOR AND PLANNING TEAM</a:t>
            </a:r>
          </a:p>
          <a:p>
            <a:pPr marL="457200" indent="-457200" algn="l">
              <a:buFont typeface="Wingdings" pitchFamily="2" charset="2"/>
              <a:buChar char="ü"/>
            </a:pPr>
            <a:endParaRPr lang="en-US" dirty="0" smtClean="0"/>
          </a:p>
          <a:p>
            <a:pPr marL="457200" indent="-457200" algn="l">
              <a:buFont typeface="Wingdings" pitchFamily="2" charset="2"/>
              <a:buChar char="ü"/>
            </a:pPr>
            <a:endParaRPr lang="en-US" dirty="0"/>
          </a:p>
        </p:txBody>
      </p:sp>
    </p:spTree>
    <p:extLst>
      <p:ext uri="{BB962C8B-B14F-4D97-AF65-F5344CB8AC3E}">
        <p14:creationId xmlns:p14="http://schemas.microsoft.com/office/powerpoint/2010/main" val="3114359562"/>
      </p:ext>
    </p:extLst>
  </p:cSld>
  <p:clrMapOvr>
    <a:masterClrMapping/>
  </p:clrMapOvr>
  <mc:AlternateContent xmlns:mc="http://schemas.openxmlformats.org/markup-compatibility/2006" xmlns:p14="http://schemas.microsoft.com/office/powerpoint/2010/main">
    <mc:Choice Requires="p14">
      <p:transition spd="slow" p14:dur="3400">
        <p14:reveal/>
        <p:sndAc>
          <p:stSnd>
            <p:snd r:embed="rId2" name="drumroll.wav"/>
          </p:stSnd>
        </p:sndAc>
      </p:transition>
    </mc:Choice>
    <mc:Fallback xmlns="">
      <p:transition spd="slow">
        <p:fade/>
        <p:sndAc>
          <p:stSnd>
            <p:snd r:embed="rId3" name="drumroll.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Effect transition="in" filter="fade">
                                      <p:cBhvr>
                                        <p:cTn id="14" dur="1000"/>
                                        <p:tgtEl>
                                          <p:spTgt spid="7">
                                            <p:txEl>
                                              <p:pRg st="2" end="2"/>
                                            </p:txEl>
                                          </p:spTgt>
                                        </p:tgtEl>
                                      </p:cBhvr>
                                    </p:animEffect>
                                    <p:anim calcmode="lin" valueType="num">
                                      <p:cBhvr>
                                        <p:cTn id="1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Effect transition="in" filter="fade">
                                      <p:cBhvr>
                                        <p:cTn id="21" dur="1000"/>
                                        <p:tgtEl>
                                          <p:spTgt spid="7">
                                            <p:txEl>
                                              <p:pRg st="4" end="4"/>
                                            </p:txEl>
                                          </p:spTgt>
                                        </p:tgtEl>
                                      </p:cBhvr>
                                    </p:animEffect>
                                    <p:anim calcmode="lin" valueType="num">
                                      <p:cBhvr>
                                        <p:cTn id="22"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388</TotalTime>
  <Words>398</Words>
  <Application>Microsoft Office PowerPoint</Application>
  <PresentationFormat>On-screen Show (4:3)</PresentationFormat>
  <Paragraphs>52</Paragraphs>
  <Slides>9</Slides>
  <Notes>0</Notes>
  <HiddenSlides>1</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EXERCISE PROCESS (HSEEP)</vt:lpstr>
      <vt:lpstr>EXERCISE PROCESS (HSEEP)</vt:lpstr>
      <vt:lpstr>EXERCISE PROCESS (HSEEP)</vt:lpstr>
      <vt:lpstr>EXERCISE PROCESS (HSEEP)</vt:lpstr>
      <vt:lpstr>EXERCISE PROCESS (HSEEP)</vt:lpstr>
      <vt:lpstr>EXERCISE PROCESS (HSEEP)</vt:lpstr>
      <vt:lpstr>EXERCISE PROCESS (HSEEP)</vt:lpstr>
      <vt:lpstr>EXERCISE PROCESS (HSEEP)</vt:lpstr>
      <vt:lpstr>EXERCISE PROCESS (HSEEP)</vt:lpstr>
    </vt:vector>
  </TitlesOfParts>
  <Company>IEMA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Downey, Doug</dc:creator>
  <cp:lastModifiedBy>Downey, Doug</cp:lastModifiedBy>
  <cp:revision>22</cp:revision>
  <dcterms:created xsi:type="dcterms:W3CDTF">2013-03-04T16:04:03Z</dcterms:created>
  <dcterms:modified xsi:type="dcterms:W3CDTF">2014-12-10T19:23:50Z</dcterms:modified>
</cp:coreProperties>
</file>